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2" r:id="rId4"/>
    <p:sldId id="259" r:id="rId5"/>
    <p:sldId id="261" r:id="rId6"/>
    <p:sldId id="264" r:id="rId7"/>
    <p:sldId id="265" r:id="rId8"/>
    <p:sldId id="266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787" autoAdjust="0"/>
  </p:normalViewPr>
  <p:slideViewPr>
    <p:cSldViewPr snapToGrid="0" snapToObjects="1">
      <p:cViewPr varScale="1">
        <p:scale>
          <a:sx n="168" d="100"/>
          <a:sy n="168" d="100"/>
        </p:scale>
        <p:origin x="-1024" y="-112"/>
      </p:cViewPr>
      <p:guideLst>
        <p:guide orient="horz" pos="279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440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3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4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7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30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63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1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01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2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90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96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CC9F0-617C-8442-AC78-F85628EF387B}" type="datetimeFigureOut">
              <a:rPr lang="en-US" smtClean="0"/>
              <a:t>1/13/16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C364E-7438-154A-ADDA-7E54BD8AE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5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microsoft.com/office/2007/relationships/hdphoto" Target="../media/hdphoto1.wdp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jpeg"/><Relationship Id="rId11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7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.wdp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66868" y="2477866"/>
            <a:ext cx="1210588" cy="738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White body,</a:t>
            </a:r>
          </a:p>
          <a:p>
            <a:pPr eaLnBrk="1" hangingPunct="1"/>
            <a:r>
              <a:rPr lang="en-US" sz="1400" dirty="0" smtClean="0"/>
              <a:t>dark mottling</a:t>
            </a:r>
            <a:endParaRPr lang="en-US" sz="1400" dirty="0"/>
          </a:p>
          <a:p>
            <a:pPr eaLnBrk="1" hangingPunct="1"/>
            <a:r>
              <a:rPr lang="en-US" sz="1400" dirty="0" smtClean="0"/>
              <a:t>= Canary</a:t>
            </a:r>
            <a:endParaRPr lang="en-US" sz="1400" dirty="0"/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1447800" y="887413"/>
            <a:ext cx="1304925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Deep body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5867400" y="887413"/>
            <a:ext cx="167005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Elongate body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457200" y="1676400"/>
            <a:ext cx="135890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Dorsal spot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2925763" y="1676400"/>
            <a:ext cx="993775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No spot</a:t>
            </a: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4754837" y="1676400"/>
            <a:ext cx="1625269" cy="400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 smtClean="0"/>
              <a:t>  D</a:t>
            </a:r>
            <a:r>
              <a:rPr lang="en-US" sz="2000" dirty="0" smtClean="0"/>
              <a:t>orsal </a:t>
            </a:r>
            <a:r>
              <a:rPr lang="en-US" sz="2000" dirty="0"/>
              <a:t>spot</a:t>
            </a:r>
          </a:p>
        </p:txBody>
      </p:sp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7298812" y="1676400"/>
            <a:ext cx="993775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No spot</a:t>
            </a:r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1508806" y="2478521"/>
            <a:ext cx="1349723" cy="738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Red/black </a:t>
            </a:r>
            <a:r>
              <a:rPr lang="en-US" sz="1400" dirty="0" smtClean="0"/>
              <a:t>body, </a:t>
            </a:r>
            <a:endParaRPr lang="en-US" sz="1400" dirty="0" smtClean="0"/>
          </a:p>
          <a:p>
            <a:pPr eaLnBrk="1" hangingPunct="1"/>
            <a:r>
              <a:rPr lang="en-US" sz="1400" dirty="0" smtClean="0"/>
              <a:t>clear caudal fin</a:t>
            </a:r>
            <a:endParaRPr lang="en-US" sz="1400" dirty="0"/>
          </a:p>
          <a:p>
            <a:pPr eaLnBrk="1" hangingPunct="1"/>
            <a:r>
              <a:rPr lang="en-US" sz="1400" dirty="0" smtClean="0"/>
              <a:t>= Vermilion</a:t>
            </a:r>
            <a:endParaRPr lang="en-US" sz="1400" dirty="0"/>
          </a:p>
        </p:txBody>
      </p:sp>
      <p:sp>
        <p:nvSpPr>
          <p:cNvPr id="82954" name="Text Box 10"/>
          <p:cNvSpPr txBox="1">
            <a:spLocks noChangeArrowheads="1"/>
          </p:cNvSpPr>
          <p:nvPr/>
        </p:nvSpPr>
        <p:spPr bwMode="auto">
          <a:xfrm>
            <a:off x="605906" y="3946287"/>
            <a:ext cx="2014538" cy="5302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Brown bars on light body</a:t>
            </a:r>
          </a:p>
          <a:p>
            <a:pPr eaLnBrk="1" hangingPunct="1"/>
            <a:r>
              <a:rPr lang="en-US" sz="1400" dirty="0"/>
              <a:t>(</a:t>
            </a:r>
            <a:r>
              <a:rPr lang="en-US" sz="1400" dirty="0" smtClean="0"/>
              <a:t>KGBC group)</a:t>
            </a:r>
            <a:endParaRPr lang="en-US" sz="1400" dirty="0"/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1953727" y="4810416"/>
            <a:ext cx="1385929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Clear lateral </a:t>
            </a:r>
            <a:r>
              <a:rPr lang="en-US" sz="1400" dirty="0"/>
              <a:t>line</a:t>
            </a:r>
          </a:p>
          <a:p>
            <a:pPr eaLnBrk="1" hangingPunct="1"/>
            <a:r>
              <a:rPr lang="en-US" sz="1400" dirty="0" smtClean="0"/>
              <a:t>= Copper</a:t>
            </a:r>
            <a:endParaRPr lang="en-US" sz="1400" dirty="0"/>
          </a:p>
        </p:txBody>
      </p:sp>
      <p:sp>
        <p:nvSpPr>
          <p:cNvPr id="82956" name="Text Box 12"/>
          <p:cNvSpPr txBox="1">
            <a:spLocks noChangeArrowheads="1"/>
          </p:cNvSpPr>
          <p:nvPr/>
        </p:nvSpPr>
        <p:spPr bwMode="auto">
          <a:xfrm>
            <a:off x="215456" y="4810416"/>
            <a:ext cx="1274708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1400" dirty="0"/>
              <a:t>‘</a:t>
            </a:r>
            <a:r>
              <a:rPr lang="en-US" altLang="ja-JP" sz="1400" b="1" dirty="0"/>
              <a:t>Y</a:t>
            </a:r>
            <a:r>
              <a:rPr lang="ja-JP" altLang="en-US" sz="1400" dirty="0"/>
              <a:t>’</a:t>
            </a:r>
            <a:r>
              <a:rPr lang="en-US" altLang="ja-JP" sz="1400" dirty="0"/>
              <a:t> on 4th bar</a:t>
            </a:r>
          </a:p>
          <a:p>
            <a:pPr eaLnBrk="1" hangingPunct="1"/>
            <a:r>
              <a:rPr lang="en-US" sz="1400" dirty="0" smtClean="0"/>
              <a:t>= Kelp</a:t>
            </a:r>
            <a:endParaRPr lang="en-US" sz="1400" dirty="0"/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7582429" y="2207864"/>
            <a:ext cx="1289260" cy="738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Elongate lower</a:t>
            </a:r>
          </a:p>
          <a:p>
            <a:pPr eaLnBrk="1" hangingPunct="1"/>
            <a:r>
              <a:rPr lang="en-US" sz="1400" dirty="0" smtClean="0"/>
              <a:t>jaw</a:t>
            </a:r>
            <a:endParaRPr lang="en-US" sz="1400" dirty="0"/>
          </a:p>
          <a:p>
            <a:pPr eaLnBrk="1" hangingPunct="1"/>
            <a:r>
              <a:rPr lang="en-US" sz="1400" dirty="0" smtClean="0"/>
              <a:t>= </a:t>
            </a:r>
            <a:r>
              <a:rPr lang="en-US" sz="1400" dirty="0" err="1" smtClean="0"/>
              <a:t>Bocaccio</a:t>
            </a:r>
            <a:endParaRPr lang="en-US" sz="1400" dirty="0"/>
          </a:p>
        </p:txBody>
      </p:sp>
      <p:sp>
        <p:nvSpPr>
          <p:cNvPr id="82958" name="Text Box 14"/>
          <p:cNvSpPr txBox="1">
            <a:spLocks noChangeArrowheads="1"/>
          </p:cNvSpPr>
          <p:nvPr/>
        </p:nvSpPr>
        <p:spPr bwMode="auto">
          <a:xfrm>
            <a:off x="7307278" y="5367502"/>
            <a:ext cx="1525588" cy="31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Unidentified YOY</a:t>
            </a:r>
          </a:p>
        </p:txBody>
      </p:sp>
      <p:sp>
        <p:nvSpPr>
          <p:cNvPr id="82959" name="Text Box 15"/>
          <p:cNvSpPr txBox="1">
            <a:spLocks noChangeArrowheads="1"/>
          </p:cNvSpPr>
          <p:nvPr/>
        </p:nvSpPr>
        <p:spPr bwMode="auto">
          <a:xfrm>
            <a:off x="5881440" y="3585603"/>
            <a:ext cx="1159292" cy="738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Vermiculated</a:t>
            </a:r>
          </a:p>
          <a:p>
            <a:pPr eaLnBrk="1" hangingPunct="1"/>
            <a:r>
              <a:rPr lang="en-US" sz="1400" dirty="0" smtClean="0"/>
              <a:t>red body</a:t>
            </a:r>
            <a:endParaRPr lang="en-US" sz="1400" dirty="0"/>
          </a:p>
          <a:p>
            <a:pPr eaLnBrk="1" hangingPunct="1"/>
            <a:r>
              <a:rPr lang="en-US" sz="1400" dirty="0" smtClean="0"/>
              <a:t>= Blue</a:t>
            </a:r>
            <a:endParaRPr lang="en-US" sz="1400" dirty="0"/>
          </a:p>
        </p:txBody>
      </p:sp>
      <p:sp>
        <p:nvSpPr>
          <p:cNvPr id="82960" name="Text Box 16"/>
          <p:cNvSpPr txBox="1">
            <a:spLocks noChangeArrowheads="1"/>
          </p:cNvSpPr>
          <p:nvPr/>
        </p:nvSpPr>
        <p:spPr bwMode="auto">
          <a:xfrm>
            <a:off x="4460875" y="3581667"/>
            <a:ext cx="1190625" cy="95410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Faint white </a:t>
            </a:r>
            <a:r>
              <a:rPr lang="en-US" sz="1400" dirty="0" smtClean="0"/>
              <a:t>spots, </a:t>
            </a:r>
            <a:r>
              <a:rPr lang="en-US" sz="1400" dirty="0" smtClean="0"/>
              <a:t>body mostly brown</a:t>
            </a:r>
            <a:endParaRPr lang="en-US" sz="1400" dirty="0"/>
          </a:p>
          <a:p>
            <a:pPr eaLnBrk="1" hangingPunct="1"/>
            <a:r>
              <a:rPr lang="en-US" sz="1400" dirty="0" smtClean="0"/>
              <a:t>= Black</a:t>
            </a:r>
            <a:endParaRPr lang="en-US" sz="1400" dirty="0"/>
          </a:p>
        </p:txBody>
      </p:sp>
      <p:sp>
        <p:nvSpPr>
          <p:cNvPr id="82961" name="Text Box 17"/>
          <p:cNvSpPr txBox="1">
            <a:spLocks noChangeArrowheads="1"/>
          </p:cNvSpPr>
          <p:nvPr/>
        </p:nvSpPr>
        <p:spPr bwMode="auto">
          <a:xfrm>
            <a:off x="4948238" y="4695952"/>
            <a:ext cx="1300162" cy="181588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Dark saddles &amp; white spots, </a:t>
            </a:r>
            <a:r>
              <a:rPr lang="en-US" sz="1400" dirty="0"/>
              <a:t>yellow </a:t>
            </a:r>
            <a:r>
              <a:rPr lang="en-US" sz="1400" dirty="0" smtClean="0"/>
              <a:t>fins, mottled light body</a:t>
            </a:r>
          </a:p>
          <a:p>
            <a:pPr eaLnBrk="1" hangingPunct="1"/>
            <a:r>
              <a:rPr lang="en-US" sz="1400" dirty="0" smtClean="0"/>
              <a:t>= Olive or Yellowtail (OYT)</a:t>
            </a:r>
            <a:endParaRPr lang="en-US" sz="1400" dirty="0"/>
          </a:p>
        </p:txBody>
      </p:sp>
      <p:sp>
        <p:nvSpPr>
          <p:cNvPr id="82962" name="Text Box 18"/>
          <p:cNvSpPr txBox="1">
            <a:spLocks noChangeArrowheads="1"/>
          </p:cNvSpPr>
          <p:nvPr/>
        </p:nvSpPr>
        <p:spPr bwMode="auto">
          <a:xfrm>
            <a:off x="429538" y="177800"/>
            <a:ext cx="8363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b="1" dirty="0"/>
              <a:t>Juvenile rockfish </a:t>
            </a:r>
            <a:r>
              <a:rPr lang="en-US" b="1" dirty="0" smtClean="0"/>
              <a:t>ID guide for central CA kelp forests</a:t>
            </a:r>
            <a:endParaRPr lang="en-US" b="1" dirty="0"/>
          </a:p>
        </p:txBody>
      </p:sp>
      <p:cxnSp>
        <p:nvCxnSpPr>
          <p:cNvPr id="82963" name="AutoShape 19"/>
          <p:cNvCxnSpPr>
            <a:cxnSpLocks noChangeShapeType="1"/>
            <a:stCxn id="82947" idx="2"/>
            <a:endCxn id="82949" idx="0"/>
          </p:cNvCxnSpPr>
          <p:nvPr/>
        </p:nvCxnSpPr>
        <p:spPr bwMode="auto">
          <a:xfrm rot="5400000">
            <a:off x="1428751" y="1004887"/>
            <a:ext cx="379412" cy="963613"/>
          </a:xfrm>
          <a:prstGeom prst="bentConnector3">
            <a:avLst>
              <a:gd name="adj1" fmla="val 49792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AutoShape 20"/>
          <p:cNvCxnSpPr>
            <a:cxnSpLocks noChangeShapeType="1"/>
            <a:stCxn id="82947" idx="2"/>
            <a:endCxn id="82950" idx="0"/>
          </p:cNvCxnSpPr>
          <p:nvPr/>
        </p:nvCxnSpPr>
        <p:spPr bwMode="auto">
          <a:xfrm rot="16200000" flipH="1">
            <a:off x="2571751" y="825500"/>
            <a:ext cx="379412" cy="1322387"/>
          </a:xfrm>
          <a:prstGeom prst="bentConnector3">
            <a:avLst>
              <a:gd name="adj1" fmla="val 49792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AutoShape 21"/>
          <p:cNvCxnSpPr>
            <a:cxnSpLocks noChangeShapeType="1"/>
            <a:stCxn id="82948" idx="2"/>
            <a:endCxn id="82951" idx="0"/>
          </p:cNvCxnSpPr>
          <p:nvPr/>
        </p:nvCxnSpPr>
        <p:spPr bwMode="auto">
          <a:xfrm rot="5400000">
            <a:off x="5945243" y="919218"/>
            <a:ext cx="379412" cy="1134953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AutoShape 22"/>
          <p:cNvCxnSpPr>
            <a:cxnSpLocks noChangeShapeType="1"/>
            <a:stCxn id="82948" idx="2"/>
            <a:endCxn id="82952" idx="0"/>
          </p:cNvCxnSpPr>
          <p:nvPr/>
        </p:nvCxnSpPr>
        <p:spPr bwMode="auto">
          <a:xfrm rot="16200000" flipH="1">
            <a:off x="7059356" y="940056"/>
            <a:ext cx="379412" cy="109327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AutoShape 25"/>
          <p:cNvCxnSpPr>
            <a:cxnSpLocks noChangeShapeType="1"/>
            <a:stCxn id="82950" idx="2"/>
            <a:endCxn id="82954" idx="0"/>
          </p:cNvCxnSpPr>
          <p:nvPr/>
        </p:nvCxnSpPr>
        <p:spPr bwMode="auto">
          <a:xfrm rot="5400000">
            <a:off x="1587757" y="2111393"/>
            <a:ext cx="1860312" cy="1809476"/>
          </a:xfrm>
          <a:prstGeom prst="bentConnector3">
            <a:avLst>
              <a:gd name="adj1" fmla="val 68498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0" name="AutoShape 26"/>
          <p:cNvCxnSpPr>
            <a:cxnSpLocks noChangeShapeType="1"/>
            <a:stCxn id="82954" idx="2"/>
            <a:endCxn id="82956" idx="0"/>
          </p:cNvCxnSpPr>
          <p:nvPr/>
        </p:nvCxnSpPr>
        <p:spPr bwMode="auto">
          <a:xfrm rot="5400000">
            <a:off x="1066041" y="4263282"/>
            <a:ext cx="333904" cy="760365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1" name="AutoShape 27"/>
          <p:cNvCxnSpPr>
            <a:cxnSpLocks noChangeShapeType="1"/>
            <a:stCxn id="82954" idx="2"/>
            <a:endCxn id="82955" idx="0"/>
          </p:cNvCxnSpPr>
          <p:nvPr/>
        </p:nvCxnSpPr>
        <p:spPr bwMode="auto">
          <a:xfrm rot="16200000" flipH="1">
            <a:off x="1962981" y="4126705"/>
            <a:ext cx="333904" cy="1033517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7" name="Text Box 33"/>
          <p:cNvSpPr txBox="1">
            <a:spLocks noChangeArrowheads="1"/>
          </p:cNvSpPr>
          <p:nvPr/>
        </p:nvSpPr>
        <p:spPr bwMode="auto">
          <a:xfrm>
            <a:off x="393976" y="5475368"/>
            <a:ext cx="2438400" cy="742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No </a:t>
            </a:r>
            <a:r>
              <a:rPr lang="ja-JP" altLang="en-US" sz="1400" dirty="0"/>
              <a:t>‘</a:t>
            </a:r>
            <a:r>
              <a:rPr lang="en-US" altLang="ja-JP" sz="1400" b="1" dirty="0"/>
              <a:t>Y</a:t>
            </a:r>
            <a:r>
              <a:rPr lang="ja-JP" altLang="en-US" sz="1400" dirty="0"/>
              <a:t>’</a:t>
            </a:r>
            <a:r>
              <a:rPr lang="en-US" altLang="ja-JP" sz="1400" dirty="0"/>
              <a:t>, no clearing, but big enough to have these markings</a:t>
            </a:r>
          </a:p>
          <a:p>
            <a:pPr eaLnBrk="1" hangingPunct="1"/>
            <a:r>
              <a:rPr lang="en-US" sz="1400" dirty="0" smtClean="0"/>
              <a:t>= Gopher, Black &amp; Yellow</a:t>
            </a:r>
            <a:endParaRPr lang="en-US" sz="1400" dirty="0"/>
          </a:p>
        </p:txBody>
      </p:sp>
      <p:cxnSp>
        <p:nvCxnSpPr>
          <p:cNvPr id="82978" name="AutoShape 34"/>
          <p:cNvCxnSpPr>
            <a:cxnSpLocks noChangeShapeType="1"/>
            <a:stCxn id="82954" idx="2"/>
            <a:endCxn id="82977" idx="0"/>
          </p:cNvCxnSpPr>
          <p:nvPr/>
        </p:nvCxnSpPr>
        <p:spPr bwMode="auto">
          <a:xfrm rot="16200000" flipH="1">
            <a:off x="1113747" y="4975939"/>
            <a:ext cx="998856" cy="1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30"/>
          <p:cNvCxnSpPr>
            <a:cxnSpLocks noChangeShapeType="1"/>
          </p:cNvCxnSpPr>
          <p:nvPr/>
        </p:nvCxnSpPr>
        <p:spPr bwMode="auto">
          <a:xfrm rot="16200000" flipH="1">
            <a:off x="3251343" y="3485956"/>
            <a:ext cx="631643" cy="289024"/>
          </a:xfrm>
          <a:prstGeom prst="bentConnector3">
            <a:avLst>
              <a:gd name="adj1" fmla="val 7193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Text Box 15"/>
          <p:cNvSpPr txBox="1">
            <a:spLocks noChangeArrowheads="1"/>
          </p:cNvSpPr>
          <p:nvPr/>
        </p:nvSpPr>
        <p:spPr bwMode="auto">
          <a:xfrm>
            <a:off x="3052404" y="3946287"/>
            <a:ext cx="1082348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Red rimmed</a:t>
            </a:r>
          </a:p>
          <a:p>
            <a:pPr eaLnBrk="1" hangingPunct="1"/>
            <a:r>
              <a:rPr lang="en-US" sz="1400" dirty="0" smtClean="0"/>
              <a:t>eyes</a:t>
            </a:r>
            <a:endParaRPr lang="en-US" sz="1400" dirty="0"/>
          </a:p>
        </p:txBody>
      </p:sp>
      <p:sp>
        <p:nvSpPr>
          <p:cNvPr id="45" name="Text Box 15"/>
          <p:cNvSpPr txBox="1">
            <a:spLocks noChangeArrowheads="1"/>
          </p:cNvSpPr>
          <p:nvPr/>
        </p:nvSpPr>
        <p:spPr bwMode="auto">
          <a:xfrm>
            <a:off x="3226713" y="5477460"/>
            <a:ext cx="1528123" cy="30777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= Grass or Brown</a:t>
            </a:r>
            <a:endParaRPr lang="en-US" sz="1400" dirty="0"/>
          </a:p>
        </p:txBody>
      </p:sp>
      <p:cxnSp>
        <p:nvCxnSpPr>
          <p:cNvPr id="84" name="AutoShape 19"/>
          <p:cNvCxnSpPr>
            <a:cxnSpLocks noChangeShapeType="1"/>
          </p:cNvCxnSpPr>
          <p:nvPr/>
        </p:nvCxnSpPr>
        <p:spPr bwMode="auto">
          <a:xfrm rot="5400000">
            <a:off x="737311" y="1793873"/>
            <a:ext cx="379412" cy="963613"/>
          </a:xfrm>
          <a:prstGeom prst="bentConnector3">
            <a:avLst>
              <a:gd name="adj1" fmla="val 49792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AutoShape 20"/>
          <p:cNvCxnSpPr>
            <a:cxnSpLocks noChangeShapeType="1"/>
          </p:cNvCxnSpPr>
          <p:nvPr/>
        </p:nvCxnSpPr>
        <p:spPr bwMode="auto">
          <a:xfrm rot="16200000" flipH="1">
            <a:off x="1880311" y="1614486"/>
            <a:ext cx="379412" cy="1322387"/>
          </a:xfrm>
          <a:prstGeom prst="bentConnector3">
            <a:avLst>
              <a:gd name="adj1" fmla="val 49792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6" name="Straight Arrow Connector 75"/>
          <p:cNvCxnSpPr/>
          <p:nvPr/>
        </p:nvCxnSpPr>
        <p:spPr>
          <a:xfrm>
            <a:off x="3711677" y="4476512"/>
            <a:ext cx="0" cy="100094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 Box 2"/>
          <p:cNvSpPr txBox="1">
            <a:spLocks noChangeArrowheads="1"/>
          </p:cNvSpPr>
          <p:nvPr/>
        </p:nvSpPr>
        <p:spPr bwMode="auto">
          <a:xfrm>
            <a:off x="5828821" y="2563191"/>
            <a:ext cx="900557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No dorsal</a:t>
            </a:r>
          </a:p>
          <a:p>
            <a:pPr eaLnBrk="1" hangingPunct="1"/>
            <a:r>
              <a:rPr lang="en-US" sz="1400" dirty="0" smtClean="0"/>
              <a:t>saddles</a:t>
            </a:r>
            <a:endParaRPr lang="en-US" sz="1400" dirty="0"/>
          </a:p>
        </p:txBody>
      </p:sp>
      <p:sp>
        <p:nvSpPr>
          <p:cNvPr id="119" name="Text Box 9"/>
          <p:cNvSpPr txBox="1">
            <a:spLocks noChangeArrowheads="1"/>
          </p:cNvSpPr>
          <p:nvPr/>
        </p:nvSpPr>
        <p:spPr bwMode="auto">
          <a:xfrm>
            <a:off x="4644487" y="2563191"/>
            <a:ext cx="713194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Dorsal</a:t>
            </a:r>
          </a:p>
          <a:p>
            <a:pPr eaLnBrk="1" hangingPunct="1"/>
            <a:r>
              <a:rPr lang="en-US" sz="1400" dirty="0" smtClean="0"/>
              <a:t>saddles</a:t>
            </a:r>
            <a:endParaRPr lang="en-US" sz="1400" dirty="0"/>
          </a:p>
        </p:txBody>
      </p:sp>
      <p:cxnSp>
        <p:nvCxnSpPr>
          <p:cNvPr id="82983" name="Straight Connector 82982"/>
          <p:cNvCxnSpPr/>
          <p:nvPr/>
        </p:nvCxnSpPr>
        <p:spPr>
          <a:xfrm>
            <a:off x="5619759" y="2076510"/>
            <a:ext cx="0" cy="2645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5016501" y="2351679"/>
            <a:ext cx="1278466" cy="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5016501" y="2341033"/>
            <a:ext cx="0" cy="22215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6286501" y="2341033"/>
            <a:ext cx="0" cy="22215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5022859" y="3090456"/>
            <a:ext cx="0" cy="26452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H="1">
            <a:off x="4754837" y="3365625"/>
            <a:ext cx="99826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754836" y="3354979"/>
            <a:ext cx="0" cy="222158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>
            <a:off x="5753100" y="3354979"/>
            <a:ext cx="0" cy="133674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6294967" y="3086411"/>
            <a:ext cx="0" cy="495256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7307278" y="2093405"/>
            <a:ext cx="0" cy="3274097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317868" y="2521208"/>
            <a:ext cx="256095" cy="606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Text Box 15"/>
          <p:cNvSpPr txBox="1">
            <a:spLocks noChangeArrowheads="1"/>
          </p:cNvSpPr>
          <p:nvPr/>
        </p:nvSpPr>
        <p:spPr bwMode="auto">
          <a:xfrm>
            <a:off x="7573963" y="3086411"/>
            <a:ext cx="1214808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Dark triangle</a:t>
            </a:r>
          </a:p>
          <a:p>
            <a:pPr eaLnBrk="1" hangingPunct="1"/>
            <a:r>
              <a:rPr lang="en-US" sz="1400" dirty="0" smtClean="0"/>
              <a:t>= </a:t>
            </a:r>
            <a:r>
              <a:rPr lang="en-US" sz="1400" dirty="0" err="1" smtClean="0"/>
              <a:t>Stripetail</a:t>
            </a:r>
            <a:endParaRPr lang="en-US" sz="1400" dirty="0"/>
          </a:p>
        </p:txBody>
      </p:sp>
      <p:sp>
        <p:nvSpPr>
          <p:cNvPr id="166" name="Text Box 13"/>
          <p:cNvSpPr txBox="1">
            <a:spLocks noChangeArrowheads="1"/>
          </p:cNvSpPr>
          <p:nvPr/>
        </p:nvSpPr>
        <p:spPr bwMode="auto">
          <a:xfrm>
            <a:off x="7572034" y="3762695"/>
            <a:ext cx="1216737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Dark diamond</a:t>
            </a:r>
            <a:endParaRPr lang="en-US" sz="1400" dirty="0"/>
          </a:p>
          <a:p>
            <a:pPr eaLnBrk="1" hangingPunct="1"/>
            <a:r>
              <a:rPr lang="en-US" sz="1400" dirty="0" smtClean="0"/>
              <a:t>= </a:t>
            </a:r>
            <a:r>
              <a:rPr lang="en-US" sz="1400" dirty="0" err="1" smtClean="0"/>
              <a:t>Halfbanded</a:t>
            </a:r>
            <a:endParaRPr lang="en-US" sz="1400" dirty="0"/>
          </a:p>
        </p:txBody>
      </p:sp>
      <p:sp>
        <p:nvSpPr>
          <p:cNvPr id="167" name="Text Box 13"/>
          <p:cNvSpPr txBox="1">
            <a:spLocks noChangeArrowheads="1"/>
          </p:cNvSpPr>
          <p:nvPr/>
        </p:nvSpPr>
        <p:spPr bwMode="auto">
          <a:xfrm>
            <a:off x="7576188" y="4430109"/>
            <a:ext cx="1228309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Dark body ‘Y’</a:t>
            </a:r>
            <a:endParaRPr lang="en-US" sz="1400" dirty="0"/>
          </a:p>
          <a:p>
            <a:pPr eaLnBrk="1" hangingPunct="1"/>
            <a:r>
              <a:rPr lang="en-US" sz="1400" dirty="0" smtClean="0"/>
              <a:t>= Calico</a:t>
            </a:r>
            <a:endParaRPr lang="en-US" sz="1400" dirty="0"/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7320093" y="3306313"/>
            <a:ext cx="256095" cy="606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7315939" y="3946290"/>
            <a:ext cx="256095" cy="606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320093" y="4631595"/>
            <a:ext cx="256095" cy="606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16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332536" y="3443040"/>
            <a:ext cx="2408795" cy="738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Big spot, </a:t>
            </a:r>
            <a:r>
              <a:rPr lang="en-US" sz="1400" dirty="0" smtClean="0"/>
              <a:t>white body with dark</a:t>
            </a:r>
          </a:p>
          <a:p>
            <a:pPr eaLnBrk="1" hangingPunct="1"/>
            <a:r>
              <a:rPr lang="en-US" sz="1400" dirty="0" smtClean="0"/>
              <a:t>mottling</a:t>
            </a:r>
            <a:endParaRPr lang="en-US" sz="1400" dirty="0"/>
          </a:p>
          <a:p>
            <a:pPr eaLnBrk="1" hangingPunct="1"/>
            <a:r>
              <a:rPr lang="en-US" sz="1400" dirty="0" smtClean="0"/>
              <a:t>= Canary</a:t>
            </a:r>
            <a:endParaRPr lang="en-US" sz="1400" dirty="0"/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3246232" y="887413"/>
            <a:ext cx="1903636" cy="400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/>
              <a:t>Deep </a:t>
            </a:r>
            <a:r>
              <a:rPr lang="en-US" sz="2000" dirty="0" smtClean="0"/>
              <a:t>body YOY</a:t>
            </a:r>
            <a:endParaRPr lang="en-US" sz="2000" dirty="0"/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457200" y="1676400"/>
            <a:ext cx="135890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Dorsal spot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5527611" y="1676400"/>
            <a:ext cx="1693543" cy="400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/>
              <a:t>No </a:t>
            </a:r>
            <a:r>
              <a:rPr lang="en-US" sz="2000" dirty="0" smtClean="0"/>
              <a:t>dorsal spot</a:t>
            </a:r>
            <a:endParaRPr lang="en-US" sz="2000" dirty="0"/>
          </a:p>
        </p:txBody>
      </p:sp>
      <p:sp>
        <p:nvSpPr>
          <p:cNvPr id="82953" name="Text Box 9"/>
          <p:cNvSpPr txBox="1">
            <a:spLocks noChangeArrowheads="1"/>
          </p:cNvSpPr>
          <p:nvPr/>
        </p:nvSpPr>
        <p:spPr bwMode="auto">
          <a:xfrm>
            <a:off x="332536" y="5894248"/>
            <a:ext cx="2483973" cy="70788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Red/black </a:t>
            </a:r>
            <a:r>
              <a:rPr lang="en-US" sz="1400" dirty="0" smtClean="0"/>
              <a:t>body, clear </a:t>
            </a:r>
            <a:r>
              <a:rPr lang="en-US" sz="1400" dirty="0" smtClean="0"/>
              <a:t>caudal fin</a:t>
            </a:r>
            <a:endParaRPr lang="en-US" sz="1400" dirty="0"/>
          </a:p>
          <a:p>
            <a:pPr eaLnBrk="1" hangingPunct="1"/>
            <a:r>
              <a:rPr lang="en-US" sz="1400" dirty="0" smtClean="0"/>
              <a:t>= Vermilion</a:t>
            </a:r>
          </a:p>
          <a:p>
            <a:pPr eaLnBrk="1" hangingPunct="1"/>
            <a:r>
              <a:rPr lang="en-US" sz="1200" dirty="0" smtClean="0"/>
              <a:t>(Dorsal spot quickly fades w/growth)</a:t>
            </a:r>
            <a:endParaRPr lang="en-US" sz="1200" dirty="0"/>
          </a:p>
        </p:txBody>
      </p:sp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4852492" y="2352340"/>
            <a:ext cx="1831975" cy="5302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Clearing on lateral line</a:t>
            </a:r>
          </a:p>
          <a:p>
            <a:pPr eaLnBrk="1" hangingPunct="1"/>
            <a:r>
              <a:rPr lang="en-US" sz="1400" dirty="0" smtClean="0"/>
              <a:t>= Copper</a:t>
            </a:r>
            <a:endParaRPr lang="en-US" sz="1400" dirty="0"/>
          </a:p>
        </p:txBody>
      </p:sp>
      <p:sp>
        <p:nvSpPr>
          <p:cNvPr id="82956" name="Text Box 12"/>
          <p:cNvSpPr txBox="1">
            <a:spLocks noChangeArrowheads="1"/>
          </p:cNvSpPr>
          <p:nvPr/>
        </p:nvSpPr>
        <p:spPr bwMode="auto">
          <a:xfrm>
            <a:off x="5346656" y="3600419"/>
            <a:ext cx="1274708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ja-JP" altLang="en-US" sz="1400" dirty="0"/>
              <a:t>‘</a:t>
            </a:r>
            <a:r>
              <a:rPr lang="en-US" altLang="ja-JP" sz="1400" b="1" dirty="0"/>
              <a:t>Y</a:t>
            </a:r>
            <a:r>
              <a:rPr lang="ja-JP" altLang="en-US" sz="1400" dirty="0"/>
              <a:t>’</a:t>
            </a:r>
            <a:r>
              <a:rPr lang="en-US" altLang="ja-JP" sz="1400" dirty="0"/>
              <a:t> on 4th bar</a:t>
            </a:r>
          </a:p>
          <a:p>
            <a:pPr eaLnBrk="1" hangingPunct="1"/>
            <a:r>
              <a:rPr lang="en-US" sz="1400" dirty="0" smtClean="0"/>
              <a:t>= Kelp</a:t>
            </a:r>
            <a:endParaRPr lang="en-US" sz="1400" dirty="0"/>
          </a:p>
        </p:txBody>
      </p:sp>
      <p:sp>
        <p:nvSpPr>
          <p:cNvPr id="82962" name="Text Box 18"/>
          <p:cNvSpPr txBox="1">
            <a:spLocks noChangeArrowheads="1"/>
          </p:cNvSpPr>
          <p:nvPr/>
        </p:nvSpPr>
        <p:spPr bwMode="auto">
          <a:xfrm>
            <a:off x="429538" y="177800"/>
            <a:ext cx="8363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b="1" dirty="0"/>
              <a:t>Juvenile rockfish </a:t>
            </a:r>
            <a:r>
              <a:rPr lang="en-US" b="1" dirty="0" smtClean="0"/>
              <a:t>ID guide for central CA kelp forests</a:t>
            </a:r>
            <a:endParaRPr lang="en-US" b="1" dirty="0"/>
          </a:p>
        </p:txBody>
      </p:sp>
      <p:cxnSp>
        <p:nvCxnSpPr>
          <p:cNvPr id="82963" name="AutoShape 19"/>
          <p:cNvCxnSpPr>
            <a:cxnSpLocks noChangeShapeType="1"/>
            <a:stCxn id="82947" idx="2"/>
            <a:endCxn id="82949" idx="0"/>
          </p:cNvCxnSpPr>
          <p:nvPr/>
        </p:nvCxnSpPr>
        <p:spPr bwMode="auto">
          <a:xfrm rot="5400000">
            <a:off x="2472912" y="-48739"/>
            <a:ext cx="388877" cy="30614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AutoShape 20"/>
          <p:cNvCxnSpPr>
            <a:cxnSpLocks noChangeShapeType="1"/>
            <a:endCxn id="82950" idx="0"/>
          </p:cNvCxnSpPr>
          <p:nvPr/>
        </p:nvCxnSpPr>
        <p:spPr bwMode="auto">
          <a:xfrm>
            <a:off x="1871511" y="1486693"/>
            <a:ext cx="4502872" cy="18970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7" name="Text Box 33"/>
          <p:cNvSpPr txBox="1">
            <a:spLocks noChangeArrowheads="1"/>
          </p:cNvSpPr>
          <p:nvPr/>
        </p:nvSpPr>
        <p:spPr bwMode="auto">
          <a:xfrm>
            <a:off x="4182964" y="4490010"/>
            <a:ext cx="2438400" cy="7429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No </a:t>
            </a:r>
            <a:r>
              <a:rPr lang="ja-JP" altLang="en-US" sz="1400" dirty="0"/>
              <a:t>‘</a:t>
            </a:r>
            <a:r>
              <a:rPr lang="en-US" altLang="ja-JP" sz="1400" b="1" dirty="0"/>
              <a:t>Y</a:t>
            </a:r>
            <a:r>
              <a:rPr lang="ja-JP" altLang="en-US" sz="1400" dirty="0"/>
              <a:t>’</a:t>
            </a:r>
            <a:r>
              <a:rPr lang="en-US" altLang="ja-JP" sz="1400" dirty="0"/>
              <a:t>, no clearing, but big enough to have these markings</a:t>
            </a:r>
          </a:p>
          <a:p>
            <a:pPr eaLnBrk="1" hangingPunct="1"/>
            <a:r>
              <a:rPr lang="en-US" sz="1400" dirty="0" smtClean="0"/>
              <a:t>= Gopher, Black &amp; Yellow</a:t>
            </a:r>
            <a:endParaRPr lang="en-US" sz="1400" dirty="0"/>
          </a:p>
        </p:txBody>
      </p:sp>
      <p:pic>
        <p:nvPicPr>
          <p:cNvPr id="3" name="Picture 2" descr="Screen shot 2013-07-13 at 9.34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536" y="4490010"/>
            <a:ext cx="2743200" cy="1374718"/>
          </a:xfrm>
          <a:prstGeom prst="rect">
            <a:avLst/>
          </a:prstGeom>
        </p:spPr>
      </p:pic>
      <p:pic>
        <p:nvPicPr>
          <p:cNvPr id="5" name="Picture 4" descr="Screen shot 2013-07-13 at 9.37.2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467" y="2085975"/>
            <a:ext cx="2286000" cy="1141813"/>
          </a:xfrm>
          <a:prstGeom prst="rect">
            <a:avLst/>
          </a:prstGeom>
        </p:spPr>
      </p:pic>
      <p:pic>
        <p:nvPicPr>
          <p:cNvPr id="40" name="Picture 46" descr="ToddAndersonMT_extracted_07A_0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364" y="3525479"/>
            <a:ext cx="2286000" cy="767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7" descr="ToddAndersonMT_extracted_05A_00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364" y="4490010"/>
            <a:ext cx="2286000" cy="70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Elbow Connector 36"/>
          <p:cNvCxnSpPr>
            <a:endCxn id="7" idx="3"/>
          </p:cNvCxnSpPr>
          <p:nvPr/>
        </p:nvCxnSpPr>
        <p:spPr>
          <a:xfrm rot="16200000" flipH="1">
            <a:off x="6088053" y="5398159"/>
            <a:ext cx="698511" cy="3681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/>
          <p:nvPr/>
        </p:nvCxnSpPr>
        <p:spPr>
          <a:xfrm rot="5400000">
            <a:off x="5681387" y="5646030"/>
            <a:ext cx="983122" cy="156983"/>
          </a:xfrm>
          <a:prstGeom prst="bentConnector3">
            <a:avLst>
              <a:gd name="adj1" fmla="val 981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6621364" y="5395576"/>
            <a:ext cx="2286000" cy="1241066"/>
            <a:chOff x="3808456" y="5395576"/>
            <a:chExt cx="2286000" cy="1241066"/>
          </a:xfrm>
        </p:grpSpPr>
        <p:pic>
          <p:nvPicPr>
            <p:cNvPr id="52" name="Picture 51" descr="Screen shot 2013-07-13 at 10.11.30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456" y="5395576"/>
              <a:ext cx="2286000" cy="119326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3839104" y="6298088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Black &amp; Yellow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789622" y="5395576"/>
            <a:ext cx="2309664" cy="1159052"/>
            <a:chOff x="6597700" y="5308313"/>
            <a:chExt cx="2309664" cy="1159052"/>
          </a:xfrm>
        </p:grpSpPr>
        <p:pic>
          <p:nvPicPr>
            <p:cNvPr id="94" name="Picture 93" descr="Screen shot 2013-07-13 at 9.44.28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21364" y="5395576"/>
              <a:ext cx="2286000" cy="1071789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6597700" y="5308313"/>
              <a:ext cx="8115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Gopher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3246232" y="1782784"/>
            <a:ext cx="0" cy="48538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F:\Data 1 good\data\images\fish\Juvenile rockfish ID\canary rockfish\canary lonhart sm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t="18359" r="8575" b="15718"/>
          <a:stretch/>
        </p:blipFill>
        <p:spPr bwMode="auto">
          <a:xfrm>
            <a:off x="320284" y="2085975"/>
            <a:ext cx="2626694" cy="132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87373" y="6550223"/>
            <a:ext cx="1633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MORE on next page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534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3246232" y="887413"/>
            <a:ext cx="1903636" cy="400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/>
              <a:t>Deep </a:t>
            </a:r>
            <a:r>
              <a:rPr lang="en-US" sz="2000" dirty="0" smtClean="0"/>
              <a:t>body YOY</a:t>
            </a:r>
            <a:endParaRPr lang="en-US" sz="2000" dirty="0"/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2882215" y="1545125"/>
            <a:ext cx="2659702" cy="400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 smtClean="0"/>
              <a:t>No dorsal spot, Red eye</a:t>
            </a:r>
            <a:endParaRPr lang="en-US" sz="2000" dirty="0"/>
          </a:p>
        </p:txBody>
      </p:sp>
      <p:sp>
        <p:nvSpPr>
          <p:cNvPr id="82962" name="Text Box 18"/>
          <p:cNvSpPr txBox="1">
            <a:spLocks noChangeArrowheads="1"/>
          </p:cNvSpPr>
          <p:nvPr/>
        </p:nvSpPr>
        <p:spPr bwMode="auto">
          <a:xfrm>
            <a:off x="429538" y="177800"/>
            <a:ext cx="8363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b="1" dirty="0"/>
              <a:t>Juvenile rockfish </a:t>
            </a:r>
            <a:r>
              <a:rPr lang="en-US" b="1" dirty="0" smtClean="0"/>
              <a:t>ID guide for central CA kelp forests</a:t>
            </a:r>
            <a:endParaRPr lang="en-US" b="1" dirty="0"/>
          </a:p>
        </p:txBody>
      </p:sp>
      <p:cxnSp>
        <p:nvCxnSpPr>
          <p:cNvPr id="82963" name="AutoShape 19"/>
          <p:cNvCxnSpPr>
            <a:cxnSpLocks noChangeShapeType="1"/>
            <a:stCxn id="82947" idx="2"/>
          </p:cNvCxnSpPr>
          <p:nvPr/>
        </p:nvCxnSpPr>
        <p:spPr bwMode="auto">
          <a:xfrm rot="16200000" flipH="1">
            <a:off x="4069250" y="1416322"/>
            <a:ext cx="257603" cy="3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429538" y="2339780"/>
            <a:ext cx="2287806" cy="58477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 smtClean="0"/>
              <a:t>Dark, mottled, blunt head</a:t>
            </a:r>
            <a:endParaRPr lang="en-US" sz="1600" dirty="0"/>
          </a:p>
          <a:p>
            <a:pPr eaLnBrk="1" hangingPunct="1"/>
            <a:r>
              <a:rPr lang="en-US" sz="1600" dirty="0" smtClean="0"/>
              <a:t>= Grass</a:t>
            </a:r>
            <a:endParaRPr lang="en-US" sz="1600" dirty="0"/>
          </a:p>
        </p:txBody>
      </p:sp>
      <p:pic>
        <p:nvPicPr>
          <p:cNvPr id="29" name="Picture 28" descr="Screen shot 2013-07-14 at 12.26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549" y="3118084"/>
            <a:ext cx="4297680" cy="2330730"/>
          </a:xfrm>
          <a:prstGeom prst="rect">
            <a:avLst/>
          </a:prstGeom>
        </p:spPr>
      </p:pic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4817806" y="2339780"/>
            <a:ext cx="3900129" cy="58477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 smtClean="0"/>
              <a:t>Light, mottled, big brown spot on operculum</a:t>
            </a:r>
          </a:p>
          <a:p>
            <a:pPr eaLnBrk="1" hangingPunct="1"/>
            <a:r>
              <a:rPr lang="en-US" sz="1600" dirty="0" smtClean="0"/>
              <a:t>= Brown</a:t>
            </a:r>
            <a:endParaRPr lang="en-US" sz="1600" dirty="0"/>
          </a:p>
        </p:txBody>
      </p:sp>
      <p:cxnSp>
        <p:nvCxnSpPr>
          <p:cNvPr id="34" name="AutoShape 19"/>
          <p:cNvCxnSpPr>
            <a:cxnSpLocks noChangeShapeType="1"/>
          </p:cNvCxnSpPr>
          <p:nvPr/>
        </p:nvCxnSpPr>
        <p:spPr bwMode="auto">
          <a:xfrm rot="5400000">
            <a:off x="2472912" y="614641"/>
            <a:ext cx="388877" cy="3061400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20"/>
          <p:cNvCxnSpPr>
            <a:cxnSpLocks noChangeShapeType="1"/>
          </p:cNvCxnSpPr>
          <p:nvPr/>
        </p:nvCxnSpPr>
        <p:spPr bwMode="auto">
          <a:xfrm>
            <a:off x="1871511" y="2150073"/>
            <a:ext cx="4502872" cy="189707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6" descr="Screen shot 2013-10-30 at 8.47.4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5"/>
          <a:stretch/>
        </p:blipFill>
        <p:spPr>
          <a:xfrm>
            <a:off x="155686" y="3118084"/>
            <a:ext cx="4297680" cy="233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6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3553926" y="705987"/>
            <a:ext cx="167005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Elongate body</a:t>
            </a:r>
          </a:p>
        </p:txBody>
      </p:sp>
      <p:sp>
        <p:nvSpPr>
          <p:cNvPr id="82951" name="Text Box 7"/>
          <p:cNvSpPr txBox="1">
            <a:spLocks noChangeArrowheads="1"/>
          </p:cNvSpPr>
          <p:nvPr/>
        </p:nvSpPr>
        <p:spPr bwMode="auto">
          <a:xfrm>
            <a:off x="297130" y="1494972"/>
            <a:ext cx="1414463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Dorsal spot</a:t>
            </a:r>
          </a:p>
        </p:txBody>
      </p:sp>
      <p:sp>
        <p:nvSpPr>
          <p:cNvPr id="82952" name="Text Box 8"/>
          <p:cNvSpPr txBox="1">
            <a:spLocks noChangeArrowheads="1"/>
          </p:cNvSpPr>
          <p:nvPr/>
        </p:nvSpPr>
        <p:spPr bwMode="auto">
          <a:xfrm>
            <a:off x="6264926" y="1494972"/>
            <a:ext cx="993775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/>
              <a:t>No spot</a:t>
            </a:r>
          </a:p>
        </p:txBody>
      </p:sp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5773176" y="2039486"/>
            <a:ext cx="1613768" cy="738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Elongate lower jaw,</a:t>
            </a:r>
          </a:p>
          <a:p>
            <a:pPr eaLnBrk="1" hangingPunct="1"/>
            <a:r>
              <a:rPr lang="en-US" sz="1400" dirty="0" smtClean="0"/>
              <a:t>brown body spots</a:t>
            </a:r>
            <a:endParaRPr lang="en-US" sz="1400" dirty="0"/>
          </a:p>
          <a:p>
            <a:pPr eaLnBrk="1" hangingPunct="1"/>
            <a:r>
              <a:rPr lang="en-US" sz="1400" dirty="0" smtClean="0"/>
              <a:t>= </a:t>
            </a:r>
            <a:r>
              <a:rPr lang="en-US" sz="1400" dirty="0" err="1" smtClean="0"/>
              <a:t>Bocaccio</a:t>
            </a:r>
            <a:endParaRPr lang="en-US" sz="1400" dirty="0"/>
          </a:p>
        </p:txBody>
      </p:sp>
      <p:sp>
        <p:nvSpPr>
          <p:cNvPr id="82959" name="Text Box 15"/>
          <p:cNvSpPr txBox="1">
            <a:spLocks noChangeArrowheads="1"/>
          </p:cNvSpPr>
          <p:nvPr/>
        </p:nvSpPr>
        <p:spPr bwMode="auto">
          <a:xfrm>
            <a:off x="297130" y="2957409"/>
            <a:ext cx="2056247" cy="49244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smtClean="0"/>
              <a:t>Vermiculated (wavy) red lines</a:t>
            </a:r>
            <a:endParaRPr lang="en-US" sz="1200" dirty="0"/>
          </a:p>
          <a:p>
            <a:pPr eaLnBrk="1" hangingPunct="1"/>
            <a:r>
              <a:rPr lang="en-US" sz="1400" dirty="0" smtClean="0"/>
              <a:t>= Blue</a:t>
            </a:r>
            <a:endParaRPr lang="en-US" sz="1400" dirty="0"/>
          </a:p>
        </p:txBody>
      </p:sp>
      <p:sp>
        <p:nvSpPr>
          <p:cNvPr id="82960" name="Text Box 16"/>
          <p:cNvSpPr txBox="1">
            <a:spLocks noChangeArrowheads="1"/>
          </p:cNvSpPr>
          <p:nvPr/>
        </p:nvSpPr>
        <p:spPr bwMode="auto">
          <a:xfrm>
            <a:off x="297130" y="4564283"/>
            <a:ext cx="2443163" cy="67710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smtClean="0"/>
              <a:t>Faint </a:t>
            </a:r>
            <a:r>
              <a:rPr lang="en-US" sz="1200" dirty="0"/>
              <a:t>white dorsal </a:t>
            </a:r>
            <a:r>
              <a:rPr lang="en-US" sz="1200" dirty="0" smtClean="0"/>
              <a:t>spots, </a:t>
            </a:r>
            <a:r>
              <a:rPr lang="en-US" sz="1200" dirty="0" smtClean="0"/>
              <a:t>mostly a solid brown </a:t>
            </a:r>
            <a:r>
              <a:rPr lang="en-US" sz="1200" dirty="0" smtClean="0"/>
              <a:t>body (</a:t>
            </a:r>
            <a:r>
              <a:rPr lang="en-US" sz="1200" smtClean="0"/>
              <a:t>orange to black)</a:t>
            </a:r>
            <a:endParaRPr lang="en-US" sz="1200" dirty="0"/>
          </a:p>
          <a:p>
            <a:pPr eaLnBrk="1" hangingPunct="1"/>
            <a:r>
              <a:rPr lang="en-US" sz="1400" dirty="0" smtClean="0"/>
              <a:t>= Black</a:t>
            </a:r>
            <a:endParaRPr lang="en-US" sz="1400" dirty="0"/>
          </a:p>
        </p:txBody>
      </p:sp>
      <p:sp>
        <p:nvSpPr>
          <p:cNvPr id="82961" name="Text Box 17"/>
          <p:cNvSpPr txBox="1">
            <a:spLocks noChangeArrowheads="1"/>
          </p:cNvSpPr>
          <p:nvPr/>
        </p:nvSpPr>
        <p:spPr bwMode="auto">
          <a:xfrm>
            <a:off x="297130" y="6200466"/>
            <a:ext cx="2671762" cy="49244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 smtClean="0"/>
              <a:t>Bright white </a:t>
            </a:r>
            <a:r>
              <a:rPr lang="en-US" sz="1200" dirty="0"/>
              <a:t>dorsal </a:t>
            </a:r>
            <a:r>
              <a:rPr lang="en-US" sz="1200" dirty="0" smtClean="0"/>
              <a:t>spots, </a:t>
            </a:r>
            <a:r>
              <a:rPr lang="en-US" sz="1200" dirty="0"/>
              <a:t>yellow </a:t>
            </a:r>
            <a:r>
              <a:rPr lang="en-US" sz="1200" dirty="0" smtClean="0"/>
              <a:t>fins</a:t>
            </a:r>
            <a:endParaRPr lang="en-US" sz="1200" dirty="0"/>
          </a:p>
          <a:p>
            <a:pPr eaLnBrk="1" hangingPunct="1"/>
            <a:r>
              <a:rPr lang="en-US" sz="1400" dirty="0" smtClean="0"/>
              <a:t>= Olive or Yellowtail (aka OYT)</a:t>
            </a:r>
            <a:endParaRPr lang="en-US" sz="1400" dirty="0"/>
          </a:p>
        </p:txBody>
      </p:sp>
      <p:sp>
        <p:nvSpPr>
          <p:cNvPr id="82962" name="Text Box 18"/>
          <p:cNvSpPr txBox="1">
            <a:spLocks noChangeArrowheads="1"/>
          </p:cNvSpPr>
          <p:nvPr/>
        </p:nvSpPr>
        <p:spPr bwMode="auto">
          <a:xfrm>
            <a:off x="429538" y="75256"/>
            <a:ext cx="8363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b="1" dirty="0"/>
              <a:t>Juvenile rockfish </a:t>
            </a:r>
            <a:r>
              <a:rPr lang="en-US" b="1" dirty="0" smtClean="0"/>
              <a:t>ID guide for central CA kelp forests</a:t>
            </a:r>
            <a:endParaRPr lang="en-US" b="1" dirty="0"/>
          </a:p>
        </p:txBody>
      </p:sp>
      <p:cxnSp>
        <p:nvCxnSpPr>
          <p:cNvPr id="82965" name="AutoShape 21"/>
          <p:cNvCxnSpPr>
            <a:cxnSpLocks noChangeShapeType="1"/>
            <a:stCxn id="82948" idx="2"/>
            <a:endCxn id="82951" idx="0"/>
          </p:cNvCxnSpPr>
          <p:nvPr/>
        </p:nvCxnSpPr>
        <p:spPr bwMode="auto">
          <a:xfrm rot="5400000">
            <a:off x="2506952" y="-387027"/>
            <a:ext cx="379410" cy="3384589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AutoShape 22"/>
          <p:cNvCxnSpPr>
            <a:cxnSpLocks noChangeShapeType="1"/>
            <a:stCxn id="82948" idx="2"/>
            <a:endCxn id="82952" idx="0"/>
          </p:cNvCxnSpPr>
          <p:nvPr/>
        </p:nvCxnSpPr>
        <p:spPr bwMode="auto">
          <a:xfrm rot="16200000" flipH="1">
            <a:off x="5385677" y="118835"/>
            <a:ext cx="379410" cy="2372863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0" name="Picture 30" descr="S_mystinusyoy 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30" y="2039486"/>
            <a:ext cx="2286000" cy="90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shot 2013-07-14 at 12.11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0" y="3539977"/>
            <a:ext cx="2286000" cy="1016562"/>
          </a:xfrm>
          <a:prstGeom prst="rect">
            <a:avLst/>
          </a:prstGeom>
        </p:spPr>
      </p:pic>
      <p:pic>
        <p:nvPicPr>
          <p:cNvPr id="9" name="Picture 8" descr="Screen shot 2013-07-14 at 12.14.57 PM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78" b="16161"/>
          <a:stretch/>
        </p:blipFill>
        <p:spPr>
          <a:xfrm flipH="1">
            <a:off x="297130" y="5356404"/>
            <a:ext cx="2286000" cy="828574"/>
          </a:xfrm>
          <a:prstGeom prst="rect">
            <a:avLst/>
          </a:prstGeom>
        </p:spPr>
      </p:pic>
      <p:pic>
        <p:nvPicPr>
          <p:cNvPr id="11" name="Picture 10" descr="Screen shot 2013-07-14 at 12.22.2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2" y="2884594"/>
            <a:ext cx="2286000" cy="1189464"/>
          </a:xfrm>
          <a:prstGeom prst="rect">
            <a:avLst/>
          </a:prstGeom>
        </p:spPr>
      </p:pic>
      <p:pic>
        <p:nvPicPr>
          <p:cNvPr id="12" name="Picture 11" descr="Screen shot 2013-07-14 at 12.23.00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9873" y="2884594"/>
            <a:ext cx="2286000" cy="1215813"/>
          </a:xfrm>
          <a:prstGeom prst="rect">
            <a:avLst/>
          </a:prstGeom>
        </p:spPr>
      </p:pic>
      <p:pic>
        <p:nvPicPr>
          <p:cNvPr id="16" name="Picture 15" descr="Screen shot 2013-07-14 at 12.29.4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2" y="4169565"/>
            <a:ext cx="2286000" cy="958877"/>
          </a:xfrm>
          <a:prstGeom prst="rect">
            <a:avLst/>
          </a:prstGeom>
        </p:spPr>
      </p:pic>
      <p:sp>
        <p:nvSpPr>
          <p:cNvPr id="52" name="Text Box 15"/>
          <p:cNvSpPr txBox="1">
            <a:spLocks noChangeArrowheads="1"/>
          </p:cNvSpPr>
          <p:nvPr/>
        </p:nvSpPr>
        <p:spPr bwMode="auto">
          <a:xfrm>
            <a:off x="7895873" y="2948437"/>
            <a:ext cx="1214808" cy="95410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Dark triangle</a:t>
            </a:r>
          </a:p>
          <a:p>
            <a:pPr eaLnBrk="1" hangingPunct="1"/>
            <a:r>
              <a:rPr lang="en-US" sz="1400" dirty="0" smtClean="0"/>
              <a:t>under second dorsal fin</a:t>
            </a:r>
          </a:p>
          <a:p>
            <a:pPr eaLnBrk="1" hangingPunct="1"/>
            <a:r>
              <a:rPr lang="en-US" sz="1400" dirty="0" smtClean="0"/>
              <a:t>= </a:t>
            </a:r>
            <a:r>
              <a:rPr lang="en-US" sz="1400" dirty="0" err="1" smtClean="0"/>
              <a:t>Stripetail</a:t>
            </a:r>
            <a:endParaRPr lang="en-US" sz="1400" dirty="0"/>
          </a:p>
        </p:txBody>
      </p:sp>
      <p:sp>
        <p:nvSpPr>
          <p:cNvPr id="53" name="Text Box 13"/>
          <p:cNvSpPr txBox="1">
            <a:spLocks noChangeArrowheads="1"/>
          </p:cNvSpPr>
          <p:nvPr/>
        </p:nvSpPr>
        <p:spPr bwMode="auto">
          <a:xfrm>
            <a:off x="5773176" y="4492643"/>
            <a:ext cx="1959779" cy="52322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Dark diamond mid-body</a:t>
            </a:r>
            <a:endParaRPr lang="en-US" sz="1400" dirty="0"/>
          </a:p>
          <a:p>
            <a:pPr eaLnBrk="1" hangingPunct="1"/>
            <a:r>
              <a:rPr lang="en-US" sz="1400" dirty="0" smtClean="0"/>
              <a:t>= </a:t>
            </a:r>
            <a:r>
              <a:rPr lang="en-US" sz="1400" dirty="0" err="1" smtClean="0"/>
              <a:t>Halfbanded</a:t>
            </a:r>
            <a:endParaRPr lang="en-US" sz="140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3049032" y="1853776"/>
            <a:ext cx="0" cy="48538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Screen shot 2013-10-30 at 8.24.07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2" y="5248862"/>
            <a:ext cx="2286000" cy="153456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5531952" y="2483855"/>
            <a:ext cx="256095" cy="606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517081" y="4837087"/>
            <a:ext cx="256095" cy="606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Screen shot 2013-10-30 at 9.57.31 AM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081" y="1622022"/>
            <a:ext cx="2286000" cy="1127101"/>
          </a:xfrm>
          <a:prstGeom prst="rect">
            <a:avLst/>
          </a:prstGeom>
        </p:spPr>
      </p:pic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5788047" y="5954245"/>
            <a:ext cx="2864628" cy="738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Golden eye, dark ‘Y’ extending diagonally onto dorsal fin</a:t>
            </a:r>
          </a:p>
          <a:p>
            <a:pPr eaLnBrk="1" hangingPunct="1"/>
            <a:r>
              <a:rPr lang="en-US" sz="1400" dirty="0" smtClean="0"/>
              <a:t>= Calico</a:t>
            </a:r>
            <a:endParaRPr lang="en-US" sz="14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531952" y="6379016"/>
            <a:ext cx="256095" cy="606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36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57" name="Text Box 13"/>
          <p:cNvSpPr txBox="1">
            <a:spLocks noChangeArrowheads="1"/>
          </p:cNvSpPr>
          <p:nvPr/>
        </p:nvSpPr>
        <p:spPr bwMode="auto">
          <a:xfrm>
            <a:off x="3737073" y="1769662"/>
            <a:ext cx="1625459" cy="1600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Not vermiculated, mostly uniform golden-brown color, weak dorsal white patches, weak spot on dorsal fin</a:t>
            </a:r>
            <a:endParaRPr lang="en-US" sz="1400" dirty="0"/>
          </a:p>
          <a:p>
            <a:pPr eaLnBrk="1" hangingPunct="1"/>
            <a:r>
              <a:rPr lang="en-US" sz="1400" dirty="0" smtClean="0"/>
              <a:t>= Black</a:t>
            </a:r>
            <a:endParaRPr lang="en-US" sz="1400" dirty="0"/>
          </a:p>
        </p:txBody>
      </p:sp>
      <p:sp>
        <p:nvSpPr>
          <p:cNvPr id="82962" name="Text Box 18"/>
          <p:cNvSpPr txBox="1">
            <a:spLocks noChangeArrowheads="1"/>
          </p:cNvSpPr>
          <p:nvPr/>
        </p:nvSpPr>
        <p:spPr bwMode="auto">
          <a:xfrm>
            <a:off x="429538" y="75256"/>
            <a:ext cx="83633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b="1" dirty="0"/>
              <a:t>Juvenile rockfish </a:t>
            </a:r>
            <a:r>
              <a:rPr lang="en-US" b="1" dirty="0" smtClean="0"/>
              <a:t>ID guide for central CA kelp forests</a:t>
            </a:r>
            <a:endParaRPr lang="en-US" b="1" dirty="0"/>
          </a:p>
        </p:txBody>
      </p:sp>
      <p:pic>
        <p:nvPicPr>
          <p:cNvPr id="1026" name="Picture 2" descr="F:\Data 1 good\data\images\fish\Juvenile rockfish ID\Black rockfish\black - robert L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6" r="10289"/>
          <a:stretch/>
        </p:blipFill>
        <p:spPr bwMode="auto">
          <a:xfrm>
            <a:off x="79473" y="1769662"/>
            <a:ext cx="3657600" cy="217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3737072" y="4453400"/>
            <a:ext cx="1625459" cy="138499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 smtClean="0"/>
              <a:t>Vermiculated (wavy lines) red on blue when newly settled</a:t>
            </a:r>
            <a:r>
              <a:rPr lang="en-US" sz="1400" dirty="0"/>
              <a:t>, </a:t>
            </a:r>
            <a:r>
              <a:rPr lang="en-US" sz="1400" dirty="0" smtClean="0"/>
              <a:t>very weak </a:t>
            </a:r>
            <a:r>
              <a:rPr lang="en-US" sz="1400" dirty="0"/>
              <a:t>spot on dorsal </a:t>
            </a:r>
            <a:r>
              <a:rPr lang="en-US" sz="1400" dirty="0" smtClean="0"/>
              <a:t>fin</a:t>
            </a:r>
          </a:p>
          <a:p>
            <a:pPr eaLnBrk="1" hangingPunct="1"/>
            <a:r>
              <a:rPr lang="en-US" sz="1400" dirty="0" smtClean="0"/>
              <a:t>= Blue</a:t>
            </a:r>
            <a:endParaRPr lang="en-US" sz="1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05345" y="705987"/>
            <a:ext cx="4731434" cy="40011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eaLnBrk="1" hangingPunct="1"/>
            <a:r>
              <a:rPr lang="en-US" sz="2000" dirty="0"/>
              <a:t>Elongate </a:t>
            </a:r>
            <a:r>
              <a:rPr lang="en-US" sz="2000" dirty="0" smtClean="0"/>
              <a:t>body: YOY black vs. blue rockfish</a:t>
            </a:r>
            <a:endParaRPr lang="en-US" sz="2000" dirty="0"/>
          </a:p>
        </p:txBody>
      </p:sp>
      <p:pic>
        <p:nvPicPr>
          <p:cNvPr id="2" name="Picture 1" descr="Screen shot 2013-10-30 at 2.28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423" y="1761572"/>
            <a:ext cx="3657600" cy="21391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3093" y="1361570"/>
            <a:ext cx="157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Early in season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09746" y="1400330"/>
            <a:ext cx="151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 in season</a:t>
            </a:r>
            <a:endParaRPr lang="en-US" dirty="0"/>
          </a:p>
        </p:txBody>
      </p:sp>
      <p:pic>
        <p:nvPicPr>
          <p:cNvPr id="5" name="Picture 4" descr="Screen shot 2013-10-30 at 2.39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3" y="4445310"/>
            <a:ext cx="3657600" cy="1918568"/>
          </a:xfrm>
          <a:prstGeom prst="rect">
            <a:avLst/>
          </a:prstGeom>
        </p:spPr>
      </p:pic>
      <p:pic>
        <p:nvPicPr>
          <p:cNvPr id="6" name="Picture 5" descr="Screen shot 2013-10-30 at 2.44.35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60"/>
          <a:stretch/>
        </p:blipFill>
        <p:spPr>
          <a:xfrm flipH="1">
            <a:off x="5372423" y="4445311"/>
            <a:ext cx="3657600" cy="20992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3093" y="4075978"/>
            <a:ext cx="157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Early in season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9746" y="4114738"/>
            <a:ext cx="151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 in season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79473" y="4075978"/>
            <a:ext cx="8950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48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01825"/>
              </p:ext>
            </p:extLst>
          </p:nvPr>
        </p:nvGraphicFramePr>
        <p:xfrm>
          <a:off x="2651310" y="641090"/>
          <a:ext cx="6411336" cy="566106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508000"/>
                <a:gridCol w="525557"/>
                <a:gridCol w="576791"/>
                <a:gridCol w="525780"/>
                <a:gridCol w="614680"/>
                <a:gridCol w="503902"/>
                <a:gridCol w="437376"/>
                <a:gridCol w="563880"/>
                <a:gridCol w="528682"/>
                <a:gridCol w="512385"/>
                <a:gridCol w="576580"/>
                <a:gridCol w="537723"/>
              </a:tblGrid>
              <a:tr h="539970">
                <a:tc>
                  <a:txBody>
                    <a:bodyPr/>
                    <a:lstStyle/>
                    <a:p>
                      <a:r>
                        <a:rPr lang="en-US" dirty="0" smtClean="0"/>
                        <a:t>Jan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</a:t>
                      </a:r>
                      <a:endParaRPr lang="en-US" dirty="0"/>
                    </a:p>
                  </a:txBody>
                  <a:tcPr/>
                </a:tc>
              </a:tr>
              <a:tr h="139659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13304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81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0259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Screen shot 2013-07-13 at 9.34.20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4"/>
          <a:stretch/>
        </p:blipFill>
        <p:spPr>
          <a:xfrm flipH="1">
            <a:off x="62050" y="1199578"/>
            <a:ext cx="2554920" cy="1374718"/>
          </a:xfrm>
          <a:prstGeom prst="rect">
            <a:avLst/>
          </a:prstGeom>
        </p:spPr>
      </p:pic>
      <p:pic>
        <p:nvPicPr>
          <p:cNvPr id="2" name="Picture 1" descr="S_caurinu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" y="2650594"/>
            <a:ext cx="2560320" cy="1242136"/>
          </a:xfrm>
          <a:prstGeom prst="rect">
            <a:avLst/>
          </a:prstGeom>
        </p:spPr>
      </p:pic>
      <p:pic>
        <p:nvPicPr>
          <p:cNvPr id="7" name="Picture 2" descr="F:\Data 1 good\data\images\fish\Juvenile rockfish ID\canary rockfish\canary lonhart sm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1" t="18359" r="8575" b="15718"/>
          <a:stretch/>
        </p:blipFill>
        <p:spPr bwMode="auto">
          <a:xfrm>
            <a:off x="62050" y="3975753"/>
            <a:ext cx="2553542" cy="128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0" descr="S_mystinusyoy cop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" y="5318932"/>
            <a:ext cx="2560320" cy="101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8984" y="120945"/>
            <a:ext cx="816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YOY recruitment months (red).  Note, this is when they settle out of plankton.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21109" y="2266519"/>
            <a:ext cx="89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Vermilion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92317" y="358495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Copper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92317" y="4955266"/>
            <a:ext cx="690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Canary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13505" y="6024624"/>
            <a:ext cx="507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Blue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66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383726"/>
              </p:ext>
            </p:extLst>
          </p:nvPr>
        </p:nvGraphicFramePr>
        <p:xfrm>
          <a:off x="2651310" y="641090"/>
          <a:ext cx="6411336" cy="52021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508000"/>
                <a:gridCol w="525557"/>
                <a:gridCol w="576791"/>
                <a:gridCol w="525780"/>
                <a:gridCol w="614680"/>
                <a:gridCol w="503902"/>
                <a:gridCol w="437376"/>
                <a:gridCol w="563880"/>
                <a:gridCol w="528682"/>
                <a:gridCol w="512385"/>
                <a:gridCol w="576580"/>
                <a:gridCol w="537723"/>
              </a:tblGrid>
              <a:tr h="539970">
                <a:tc>
                  <a:txBody>
                    <a:bodyPr/>
                    <a:lstStyle/>
                    <a:p>
                      <a:r>
                        <a:rPr lang="en-US" dirty="0" smtClean="0"/>
                        <a:t>Jan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</a:t>
                      </a:r>
                      <a:endParaRPr lang="en-US" dirty="0"/>
                    </a:p>
                  </a:txBody>
                  <a:tcPr/>
                </a:tc>
              </a:tr>
              <a:tr h="11698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</a:tr>
              <a:tr h="9902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681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1338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8984" y="120945"/>
            <a:ext cx="816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YOY recruitment months (red).  Note, this is when they settle </a:t>
            </a:r>
            <a:r>
              <a:rPr lang="en-US" smtClean="0"/>
              <a:t>out of plankton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" name="Picture 8" descr="Screen shot 2013-07-14 at 12.11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" y="1196653"/>
            <a:ext cx="2560320" cy="1138549"/>
          </a:xfrm>
          <a:prstGeom prst="rect">
            <a:avLst/>
          </a:prstGeom>
        </p:spPr>
      </p:pic>
      <p:pic>
        <p:nvPicPr>
          <p:cNvPr id="10" name="Picture 9" descr="Screen shot 2013-07-14 at 12.14.57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378" b="16161"/>
          <a:stretch/>
        </p:blipFill>
        <p:spPr>
          <a:xfrm flipH="1">
            <a:off x="53195" y="2393234"/>
            <a:ext cx="2560320" cy="928003"/>
          </a:xfrm>
          <a:prstGeom prst="rect">
            <a:avLst/>
          </a:prstGeom>
        </p:spPr>
      </p:pic>
      <p:pic>
        <p:nvPicPr>
          <p:cNvPr id="11" name="Picture 10" descr="Screen shot 2013-07-14 at 12.22.2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" y="3373500"/>
            <a:ext cx="2560320" cy="1332200"/>
          </a:xfrm>
          <a:prstGeom prst="rect">
            <a:avLst/>
          </a:prstGeom>
        </p:spPr>
      </p:pic>
      <p:pic>
        <p:nvPicPr>
          <p:cNvPr id="12" name="Picture 11" descr="Screen shot 2013-07-14 at 12.29.4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" y="4761228"/>
            <a:ext cx="2560320" cy="10739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46458" y="2023917"/>
            <a:ext cx="567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Black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20025" y="2393234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OYT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70228" y="4397923"/>
            <a:ext cx="843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Stripetail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04499" y="551670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Halfbanded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72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702646"/>
              </p:ext>
            </p:extLst>
          </p:nvPr>
        </p:nvGraphicFramePr>
        <p:xfrm>
          <a:off x="2651310" y="641090"/>
          <a:ext cx="6411336" cy="502824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508000"/>
                <a:gridCol w="525557"/>
                <a:gridCol w="576791"/>
                <a:gridCol w="525780"/>
                <a:gridCol w="614680"/>
                <a:gridCol w="503902"/>
                <a:gridCol w="437376"/>
                <a:gridCol w="563880"/>
                <a:gridCol w="528682"/>
                <a:gridCol w="512385"/>
                <a:gridCol w="576580"/>
                <a:gridCol w="537723"/>
              </a:tblGrid>
              <a:tr h="539970">
                <a:tc>
                  <a:txBody>
                    <a:bodyPr/>
                    <a:lstStyle/>
                    <a:p>
                      <a:r>
                        <a:rPr lang="en-US" dirty="0" smtClean="0"/>
                        <a:t>Jan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</a:t>
                      </a:r>
                      <a:endParaRPr lang="en-US" dirty="0"/>
                    </a:p>
                  </a:txBody>
                  <a:tcPr/>
                </a:tc>
              </a:tr>
              <a:tr h="12756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</a:tr>
              <a:tr h="14513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7612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8984" y="120945"/>
            <a:ext cx="816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YOY recruitment months (red).  Note, this is when they settle </a:t>
            </a:r>
            <a:r>
              <a:rPr lang="en-US" smtClean="0"/>
              <a:t>out of plankton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 descr="Screen shot 2013-10-30 at 8.47.47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" b="9325"/>
          <a:stretch/>
        </p:blipFill>
        <p:spPr>
          <a:xfrm>
            <a:off x="53195" y="1194340"/>
            <a:ext cx="2560320" cy="1248629"/>
          </a:xfrm>
          <a:prstGeom prst="rect">
            <a:avLst/>
          </a:prstGeom>
        </p:spPr>
      </p:pic>
      <p:pic>
        <p:nvPicPr>
          <p:cNvPr id="13" name="Picture 12" descr="Screen shot 2013-07-14 at 12.26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" y="2498237"/>
            <a:ext cx="2560320" cy="1388520"/>
          </a:xfrm>
          <a:prstGeom prst="rect">
            <a:avLst/>
          </a:prstGeom>
        </p:spPr>
      </p:pic>
      <p:pic>
        <p:nvPicPr>
          <p:cNvPr id="14" name="Picture 13" descr="Screen shot 2013-10-30 at 8.24.0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" y="3948695"/>
            <a:ext cx="2560320" cy="171871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26558" y="1194341"/>
            <a:ext cx="586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Grass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1254" y="2497311"/>
            <a:ext cx="662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Brown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92832" y="3960277"/>
            <a:ext cx="620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Calico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42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678380"/>
              </p:ext>
            </p:extLst>
          </p:nvPr>
        </p:nvGraphicFramePr>
        <p:xfrm>
          <a:off x="2651310" y="641090"/>
          <a:ext cx="6411336" cy="573879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508000"/>
                <a:gridCol w="525557"/>
                <a:gridCol w="576791"/>
                <a:gridCol w="525780"/>
                <a:gridCol w="614680"/>
                <a:gridCol w="503902"/>
                <a:gridCol w="437376"/>
                <a:gridCol w="563880"/>
                <a:gridCol w="528682"/>
                <a:gridCol w="512385"/>
                <a:gridCol w="576580"/>
                <a:gridCol w="537723"/>
              </a:tblGrid>
              <a:tr h="539970">
                <a:tc>
                  <a:txBody>
                    <a:bodyPr/>
                    <a:lstStyle/>
                    <a:p>
                      <a:r>
                        <a:rPr lang="en-US" dirty="0" smtClean="0"/>
                        <a:t>Jan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Jul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Dec</a:t>
                      </a:r>
                      <a:endParaRPr lang="en-US" dirty="0"/>
                    </a:p>
                  </a:txBody>
                  <a:tcPr/>
                </a:tc>
              </a:tr>
              <a:tr h="129832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</a:tr>
              <a:tr h="12472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4286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245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8984" y="120945"/>
            <a:ext cx="816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Typical YOY recruitment months (red).  Note, this is when they settle </a:t>
            </a:r>
            <a:r>
              <a:rPr lang="en-US" smtClean="0"/>
              <a:t>out of plankton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 descr="Screen shot 2013-10-30 at 9.57.31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" y="1206271"/>
            <a:ext cx="2560320" cy="126235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0" y="2468624"/>
            <a:ext cx="2614220" cy="1264989"/>
            <a:chOff x="6597700" y="5308313"/>
            <a:chExt cx="2614220" cy="1264989"/>
          </a:xfrm>
        </p:grpSpPr>
        <p:pic>
          <p:nvPicPr>
            <p:cNvPr id="14" name="Picture 13" descr="Screen shot 2013-07-13 at 9.44.28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1600" y="5372898"/>
              <a:ext cx="2560320" cy="120040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597700" y="5308313"/>
              <a:ext cx="8115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Gopher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900" y="3795929"/>
            <a:ext cx="2560320" cy="1336451"/>
            <a:chOff x="3749607" y="5300191"/>
            <a:chExt cx="2560320" cy="1336451"/>
          </a:xfrm>
        </p:grpSpPr>
        <p:pic>
          <p:nvPicPr>
            <p:cNvPr id="17" name="Picture 16" descr="Screen shot 2013-07-13 at 10.11.30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9607" y="5300191"/>
              <a:ext cx="2560320" cy="133645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839104" y="6298088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FFFF"/>
                  </a:solidFill>
                </a:rPr>
                <a:t>Black &amp; Yellow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2" name="Picture 1" descr="Kelp-YO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5" y="5203763"/>
            <a:ext cx="2560320" cy="117227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86884" y="2157643"/>
            <a:ext cx="82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Bocaccio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10716" y="6068258"/>
            <a:ext cx="502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Kelp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447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581</Words>
  <Application>Microsoft Macintosh PowerPoint</Application>
  <PresentationFormat>On-screen Show (4:3)</PresentationFormat>
  <Paragraphs>168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NOAA's Monterey Bay NMS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Lonhart</dc:creator>
  <cp:lastModifiedBy>Steve Lonhart</cp:lastModifiedBy>
  <cp:revision>65</cp:revision>
  <dcterms:created xsi:type="dcterms:W3CDTF">2013-07-13T16:16:22Z</dcterms:created>
  <dcterms:modified xsi:type="dcterms:W3CDTF">2016-01-14T01:55:41Z</dcterms:modified>
</cp:coreProperties>
</file>